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75" r:id="rId5"/>
    <p:sldId id="264" r:id="rId6"/>
    <p:sldId id="258" r:id="rId7"/>
    <p:sldId id="272" r:id="rId8"/>
    <p:sldId id="271" r:id="rId9"/>
    <p:sldId id="265" r:id="rId10"/>
    <p:sldId id="260" r:id="rId11"/>
    <p:sldId id="266" r:id="rId12"/>
    <p:sldId id="270" r:id="rId13"/>
    <p:sldId id="267" r:id="rId14"/>
    <p:sldId id="262" r:id="rId15"/>
    <p:sldId id="273" r:id="rId16"/>
    <p:sldId id="274" r:id="rId17"/>
    <p:sldId id="268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641"/>
  </p:normalViewPr>
  <p:slideViewPr>
    <p:cSldViewPr snapToGrid="0" snapToObjects="1">
      <p:cViewPr varScale="1">
        <p:scale>
          <a:sx n="215" d="100"/>
          <a:sy n="215" d="100"/>
        </p:scale>
        <p:origin x="1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/>
            <a:t>Motivation</a:t>
          </a:r>
          <a:endParaRPr lang="en-US"/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/>
            <a:t>Background Information</a:t>
          </a:r>
          <a:endParaRPr lang="en-US"/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/>
            <a:t>Aims of the Project</a:t>
          </a:r>
          <a:endParaRPr lang="en-US"/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/>
            <a:t>Project Steps</a:t>
          </a:r>
          <a:endParaRPr lang="en-US"/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/>
            <a:t>Current Steps</a:t>
          </a:r>
          <a:endParaRPr lang="en-US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/>
            <a:t>References</a:t>
          </a:r>
          <a:endParaRPr lang="en-US"/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/>
            <a:t>Background Information</a:t>
          </a:r>
          <a:endParaRPr lang="en-US"/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/>
            <a:t>Aims of the Project</a:t>
          </a:r>
          <a:endParaRPr lang="en-US"/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/>
            <a:t>Project Steps</a:t>
          </a:r>
          <a:endParaRPr lang="en-US"/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/>
            <a:t>Current Steps</a:t>
          </a:r>
          <a:endParaRPr lang="en-US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/>
            <a:t>References</a:t>
          </a:r>
          <a:endParaRPr lang="en-US"/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Motivation</a:t>
          </a:r>
          <a:endParaRPr lang="en-US" sz="2000" kern="1200"/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Background Information</a:t>
          </a:r>
          <a:endParaRPr lang="en-US" sz="2000" kern="1200"/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Aims of the Project</a:t>
          </a:r>
          <a:endParaRPr lang="en-US" sz="2000" kern="1200"/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Project Steps</a:t>
          </a:r>
          <a:endParaRPr lang="en-US" sz="2000" kern="1200"/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Current Steps</a:t>
          </a:r>
          <a:endParaRPr lang="en-US" sz="2000" kern="1200"/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References</a:t>
          </a:r>
          <a:endParaRPr lang="en-US" sz="2000" kern="1200"/>
        </a:p>
      </dsp:txBody>
      <dsp:txXfrm>
        <a:off x="8924332" y="2298202"/>
        <a:ext cx="1518750" cy="60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Background Information</a:t>
          </a:r>
          <a:endParaRPr lang="en-US" sz="2000" kern="1200"/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Aims of the Project</a:t>
          </a:r>
          <a:endParaRPr lang="en-US" sz="2000" kern="1200"/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Project Steps</a:t>
          </a:r>
          <a:endParaRPr lang="en-US" sz="2000" kern="1200"/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Current Steps</a:t>
          </a:r>
          <a:endParaRPr lang="en-US" sz="2000" kern="1200"/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References</a:t>
          </a:r>
          <a:endParaRPr lang="en-US" sz="2000" kern="1200"/>
        </a:p>
      </dsp:txBody>
      <dsp:txXfrm>
        <a:off x="8924332" y="2298202"/>
        <a:ext cx="1518750" cy="60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613E-56C1-5344-9011-527E540F4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4BF7F-412E-C64D-86B6-59ECEE06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76438-015D-D446-9726-B621D158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6F59-BA76-C645-BA82-FC6B217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19A9-C03F-9941-A963-2EF8A99A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52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D0B-B4E0-8A49-92EA-1D605C9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10DED-24B8-2F43-BD85-8501C6D35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7CD4-720B-B64B-B02B-70902778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F1EEF-BCD4-7F44-8698-4E01D0BC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88CD0-EA7F-FB49-8B09-405861CC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98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15EAA-C284-5D46-8A8B-1A2DBD00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C13B3-E751-C842-A108-BC9B3D576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1314-9849-8843-BED4-913BB559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D8C6-8378-4746-A9E2-1CB01D94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667D4-F430-9A4A-8632-3AD2E482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8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AAB6-2052-244D-ACB8-5AE8FE9F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E616-A463-6640-9CEA-A7A1D4D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4F8A-4755-9247-98B7-3842BC03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07FCC-4058-1B4B-BCF2-1BF8AE75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199B-06BB-3344-A83D-E6D9E52D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19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78F5-C01A-254A-BD4E-ECBBEFB5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AA06-0F4E-314E-AF14-22958FF03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9FBEB-9C92-0D4B-A49E-2F8007FA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F04B0-FAC0-7642-B956-FBE865C3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8241-1E18-0547-BEBA-EDCB27D7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9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352D-5866-E546-A959-FEDDAF5F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E33-6891-D846-A702-60A0FADE0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899FC-9DEB-484B-858C-B801C327E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353C-C037-F54C-8745-B7E64073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93F9B-524C-8146-B739-8C30A47C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C02D-D36A-3B4C-81BF-FDD9A2F8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9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C6B4-DEC7-1145-A7AB-87748292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BE5D9-190B-EE48-85E6-E3CD2EF4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48E2B-71E9-5340-8BD8-A9361DAD2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1D659-7B38-3E46-A9E2-56D81EA2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7E85-887C-9B4E-A815-9B0202FA2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49824-30A0-CC4C-9765-1CC8D141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11697-2DB6-084D-A3E4-D1CC527B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C4CCC-547F-394D-A8EC-DE0ADA77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1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F50C-2368-A64D-B3E9-A62C02B4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9E25F-B25D-064E-8EEF-008B0B32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F8186-62A8-D84B-A605-50686723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AE41-E5AA-0B41-B515-36DF6ED5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2F3DA-8C42-8C43-A956-2FC0F954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8B9E5-712A-EF40-9DD2-CAC21C04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C30E-73FC-2649-B41B-72A94202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60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2682-12F1-894B-B756-E05A2657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AFD2-5DB1-7F45-95AF-E7FD7D9D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7799D-870C-7A48-A435-0FF04D56A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C15A8-113F-C740-ABC7-0DD5525E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59C17-CF70-444A-9A8B-3E1412DA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70AFE-A09C-2845-BDEF-BA4B4B9A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4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735B-81EF-1044-A3D2-7FDF7571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37AFA-6D97-5D44-95C0-7F5C8386E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A078-5516-CF42-B7DF-761833BCC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9C6E7-EBEC-1443-A2D1-4008F4FA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DFFDC-8167-6F42-BFF8-45EDCF6D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1C89D-E7CD-C749-9894-02EC485D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5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330F0-6E61-2348-B49E-A424B780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D527-9305-A54C-BFD9-67593C2F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FAFF6-1485-7E40-A3E7-F443D88AB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7A4B1-A375-7047-B4B5-7949D5D46997}" type="datetimeFigureOut">
              <a:rPr lang="en-GB" smtClean="0"/>
              <a:t>15/03/2020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CE2F-D313-1D4B-8289-0803ABF60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C720E-DD0D-3248-BAD7-D53AD9CA5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9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find.com/mpng/TJxTJR_python-logo-png-transparent-background-python-logo-png/" TargetMode="External"/><Relationship Id="rId5" Type="http://schemas.openxmlformats.org/officeDocument/2006/relationships/hyperlink" Target="https://www.pyimagesearch.com/2019/01/21/regression-with-keras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ntendo.co.uk/Games/NES/Super-Mario-Bros--803853.html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ealdaylight.com/progressive-brainstor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mgbin.com/png/SxK5hnmc/learning-to-program-using-python-programming-language-computer-programming-the-python-papers-anthology-png" TargetMode="External"/><Relationship Id="rId7" Type="http://schemas.openxmlformats.org/officeDocument/2006/relationships/hyperlink" Target="https://www.polygon.com/features/2017/11/8/16621744/the-best-mario-games" TargetMode="External"/><Relationship Id="rId2" Type="http://schemas.openxmlformats.org/officeDocument/2006/relationships/hyperlink" Target="http://www.pygame.org/docs/logo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rix.com/selecting-gamification-services/" TargetMode="External"/><Relationship Id="rId5" Type="http://schemas.openxmlformats.org/officeDocument/2006/relationships/hyperlink" Target="https://github.com/WillCheung2016" TargetMode="External"/><Relationship Id="rId4" Type="http://schemas.openxmlformats.org/officeDocument/2006/relationships/hyperlink" Target="https://www.bbc.co.uk/newsround/4927491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iexpress.com/i/32893627970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D2C3F-4781-444B-8DB6-8AB2F5FC2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sz="5800"/>
              <a:t>CSCM10: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4C988-7898-1547-8B01-232938138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Andrew Gray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445348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00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271D-60C9-B949-8EC9-71139A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959F55-0559-5F49-951E-06F04D8C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61" y="2477640"/>
            <a:ext cx="5031803" cy="1488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CF325-CBAF-1845-A7C7-23D95BD9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4" y="4295937"/>
            <a:ext cx="3890571" cy="214048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59809B-4E49-0A45-A09E-58BAC89E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894" y="2236192"/>
            <a:ext cx="2465686" cy="2011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723295-A259-A34C-A2AD-FEEC0A7DAD60}"/>
              </a:ext>
            </a:extLst>
          </p:cNvPr>
          <p:cNvSpPr txBox="1"/>
          <p:nvPr/>
        </p:nvSpPr>
        <p:spPr>
          <a:xfrm>
            <a:off x="8514608" y="6234545"/>
            <a:ext cx="671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https://www.pyimagesearch.com/2019/01/21/regression-with-keras/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46CB7-B60A-4447-8B5E-AE889A89904F}"/>
              </a:ext>
            </a:extLst>
          </p:cNvPr>
          <p:cNvSpPr txBox="1"/>
          <p:nvPr/>
        </p:nvSpPr>
        <p:spPr>
          <a:xfrm>
            <a:off x="1638796" y="4482935"/>
            <a:ext cx="1894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https://www.pngfind.com/mpng/TJxTJR_python-logo-png-transparent-background-python-logo-png/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9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749489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385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036E-0EB6-5249-85A3-ADE24B0D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Steps for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CB0C7-DAFC-2448-A772-A1B9CA1E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84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Gain better fundamentals of </a:t>
            </a:r>
            <a:r>
              <a:rPr lang="en-GB" sz="2400" dirty="0" err="1">
                <a:solidFill>
                  <a:schemeClr val="bg1"/>
                </a:solidFill>
              </a:rPr>
              <a:t>Pygame</a:t>
            </a: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implementing the main game screen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Starting implementing the 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incorporating the ML Model into the game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Develop levels (Different Models)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Incorporate Multiplayer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Incorporate Learning Material(s) –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Websites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Videos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Develop Difficulty Settings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836093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83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0970CE-4FA8-7244-BC0D-8904F6B4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92" y="2221672"/>
            <a:ext cx="6324415" cy="3162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2AA10-C38D-7340-B844-27855D46C4D4}"/>
              </a:ext>
            </a:extLst>
          </p:cNvPr>
          <p:cNvSpPr txBox="1"/>
          <p:nvPr/>
        </p:nvSpPr>
        <p:spPr>
          <a:xfrm>
            <a:off x="3040085" y="5383880"/>
            <a:ext cx="449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https://www.nintendo.co.uk/Games/NES/Super-Mario-Bros--803853.html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35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D2AA10-C38D-7340-B844-27855D46C4D4}"/>
              </a:ext>
            </a:extLst>
          </p:cNvPr>
          <p:cNvSpPr txBox="1"/>
          <p:nvPr/>
        </p:nvSpPr>
        <p:spPr>
          <a:xfrm>
            <a:off x="2566559" y="5783425"/>
            <a:ext cx="449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https://ealdaylight.com/progressive-brainstorm/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61A33-5434-864D-A235-4B7A819EA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24" y="2269172"/>
            <a:ext cx="6715494" cy="35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3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29474D-528D-044A-B3D4-6A40C8A7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92" y="2061317"/>
            <a:ext cx="6832201" cy="3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4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745650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971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3776-4726-2A43-AB94-C25D36B1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EB65-D12F-E840-9A0F-752BB408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10515600" cy="3659988"/>
          </a:xfrm>
        </p:spPr>
        <p:txBody>
          <a:bodyPr>
            <a:normAutofit/>
          </a:bodyPr>
          <a:lstStyle/>
          <a:p>
            <a:r>
              <a:rPr lang="en-GB" sz="2400" dirty="0">
                <a:hlinkClick r:id="rId2"/>
              </a:rPr>
              <a:t>http://www.pygame.org/docs/logos.html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https://imgbin.com/png/SxK5hnmc/learning-to-program-using-python-programming-language-computer-programming-the-python-papers-anthology-png</a:t>
            </a:r>
            <a:endParaRPr lang="en-GB" sz="2400" dirty="0"/>
          </a:p>
          <a:p>
            <a:r>
              <a:rPr lang="en-GB" sz="2400" dirty="0">
                <a:hlinkClick r:id="rId4"/>
              </a:rPr>
              <a:t>https://www.bbc.co.uk/newsround/49274918</a:t>
            </a:r>
            <a:endParaRPr lang="en-GB" sz="2400" dirty="0"/>
          </a:p>
          <a:p>
            <a:r>
              <a:rPr lang="en-GB" sz="2400" dirty="0">
                <a:hlinkClick r:id="rId5"/>
              </a:rPr>
              <a:t>https://github.com/WillCheung2016</a:t>
            </a:r>
            <a:endParaRPr lang="en-GB" sz="2400" dirty="0"/>
          </a:p>
          <a:p>
            <a:r>
              <a:rPr lang="en-GB" sz="2400" dirty="0">
                <a:hlinkClick r:id="rId6"/>
              </a:rPr>
              <a:t>https://hurix.com/selecting-gamification-services/</a:t>
            </a:r>
            <a:endParaRPr lang="en-GB" sz="2400" dirty="0"/>
          </a:p>
          <a:p>
            <a:r>
              <a:rPr lang="en-GB" sz="2400" dirty="0">
                <a:hlinkClick r:id="rId7"/>
              </a:rPr>
              <a:t>https://www.polygon.com/features/2017/11/8/16621744/the-best-mario-games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1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273706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296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83356-3566-904A-93F5-87CDD6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B2B1-DD74-BB42-9138-9101BA6F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959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“It is predicted that by 2025, the global AI market is expected to be almost $60 billion; in 2016, it was just $1.4 billion. Another research says that AI bots will drive up to $33 trillion of annual economic growth and also power 85% of customer service interactions by 2020 [1].”</a:t>
            </a: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"Despite popular opinions, games promote learning and discourage negative behaviours. One study illustrates that regular gameplay improved mental health as well as cognitive and social skills [2].”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1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83356-3566-904A-93F5-87CDD6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B2B1-DD74-BB42-9138-9101BA6F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9599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Many people perceive ML to be a black box</a:t>
            </a:r>
          </a:p>
          <a:p>
            <a:r>
              <a:rPr lang="en-GB" dirty="0">
                <a:solidFill>
                  <a:schemeClr val="bg1"/>
                </a:solidFill>
              </a:rPr>
              <a:t>ML is a complex technique to master </a:t>
            </a:r>
          </a:p>
          <a:p>
            <a:r>
              <a:rPr lang="en-GB" dirty="0">
                <a:solidFill>
                  <a:schemeClr val="bg1"/>
                </a:solidFill>
              </a:rPr>
              <a:t>underlining factors of ML are relatively simple 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Trying to debunk the misconceptions around AI and ML, </a:t>
            </a:r>
          </a:p>
          <a:p>
            <a:r>
              <a:rPr lang="en-GB" dirty="0">
                <a:solidFill>
                  <a:schemeClr val="bg1"/>
                </a:solidFill>
              </a:rPr>
              <a:t>Tool that can help educate the concepts of ML </a:t>
            </a:r>
          </a:p>
          <a:p>
            <a:r>
              <a:rPr lang="en-GB" dirty="0">
                <a:solidFill>
                  <a:schemeClr val="bg1"/>
                </a:solidFill>
              </a:rPr>
              <a:t>Create a teaching and learning tool that incorporates gamification features </a:t>
            </a:r>
          </a:p>
          <a:p>
            <a:r>
              <a:rPr lang="en-GB" dirty="0">
                <a:solidFill>
                  <a:schemeClr val="bg1"/>
                </a:solidFill>
              </a:rPr>
              <a:t>Aiming to help change the concept of ML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353230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762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6239494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Two main areas of Focus: </a:t>
            </a:r>
          </a:p>
          <a:p>
            <a:r>
              <a:rPr lang="en-GB" sz="2400" dirty="0">
                <a:solidFill>
                  <a:schemeClr val="bg1"/>
                </a:solidFill>
              </a:rPr>
              <a:t>Gamification</a:t>
            </a:r>
          </a:p>
          <a:p>
            <a:r>
              <a:rPr lang="en-GB" sz="2400" dirty="0">
                <a:solidFill>
                  <a:schemeClr val="bg1"/>
                </a:solidFill>
              </a:rPr>
              <a:t>Artificial Intelligence: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Machine Learning.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D57B1-2776-3843-9835-7A496B4E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35" y="4413473"/>
            <a:ext cx="3235129" cy="1811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BB8755-83ED-5A46-95B4-CBBEF32B8976}"/>
              </a:ext>
            </a:extLst>
          </p:cNvPr>
          <p:cNvSpPr txBox="1"/>
          <p:nvPr/>
        </p:nvSpPr>
        <p:spPr>
          <a:xfrm>
            <a:off x="9552053" y="622617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bbc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3C560-9143-A849-A90F-6FCEFDC9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35" y="2057685"/>
            <a:ext cx="3235129" cy="2232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7B3CC8-98C2-E147-9F1F-8BA948B0C8A8}"/>
              </a:ext>
            </a:extLst>
          </p:cNvPr>
          <p:cNvSpPr txBox="1"/>
          <p:nvPr/>
        </p:nvSpPr>
        <p:spPr>
          <a:xfrm>
            <a:off x="8694712" y="3921622"/>
            <a:ext cx="181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4"/>
              </a:rPr>
              <a:t>https://www.aliexpress.com/i/32893627970.html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2939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4814455" cy="365998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Supervised and Unsupervised Learning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Linear Regression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K-Means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Gaussian Mixture Models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Support Vector Models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 PCA and 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0B9A-78F6-EE4A-B07B-B4D24E56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038" y="2159000"/>
            <a:ext cx="3814283" cy="3814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00B29D-5E36-2E42-AEF8-1FB7110E6A66}"/>
              </a:ext>
            </a:extLst>
          </p:cNvPr>
          <p:cNvSpPr txBox="1"/>
          <p:nvPr/>
        </p:nvSpPr>
        <p:spPr>
          <a:xfrm>
            <a:off x="9844644" y="608476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Will </a:t>
            </a:r>
            <a:r>
              <a:rPr lang="en-GB" dirty="0" err="1"/>
              <a:t>cheng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47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3413166" cy="3549701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Leader boards</a:t>
            </a:r>
          </a:p>
          <a:p>
            <a:pPr>
              <a:buClr>
                <a:schemeClr val="bg1"/>
              </a:buClr>
            </a:pP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Levels</a:t>
            </a:r>
          </a:p>
          <a:p>
            <a:pPr>
              <a:buClr>
                <a:schemeClr val="bg1"/>
              </a:buClr>
            </a:pP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Challenges</a:t>
            </a:r>
          </a:p>
          <a:p>
            <a:pPr>
              <a:buClr>
                <a:schemeClr val="bg1"/>
              </a:buClr>
            </a:pP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Badges</a:t>
            </a:r>
          </a:p>
          <a:p>
            <a:pPr>
              <a:buClr>
                <a:schemeClr val="bg1"/>
              </a:buClr>
            </a:pP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Points</a:t>
            </a:r>
          </a:p>
          <a:p>
            <a:pPr>
              <a:buClr>
                <a:schemeClr val="bg1"/>
              </a:buClr>
            </a:pP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Check-in</a:t>
            </a:r>
          </a:p>
          <a:p>
            <a:pPr>
              <a:buClr>
                <a:schemeClr val="bg1"/>
              </a:buClr>
            </a:pP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Feedback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F10EB-8C03-374A-8EAF-9C9762DF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16" y="2360032"/>
            <a:ext cx="7157179" cy="3363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044038-3DA8-DF42-A410-3CB952C9EBE0}"/>
              </a:ext>
            </a:extLst>
          </p:cNvPr>
          <p:cNvSpPr txBox="1"/>
          <p:nvPr/>
        </p:nvSpPr>
        <p:spPr>
          <a:xfrm>
            <a:off x="8288977" y="6014852"/>
            <a:ext cx="15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Game services</a:t>
            </a:r>
          </a:p>
        </p:txBody>
      </p:sp>
    </p:spTree>
    <p:extLst>
      <p:ext uri="{BB962C8B-B14F-4D97-AF65-F5344CB8AC3E}">
        <p14:creationId xmlns:p14="http://schemas.microsoft.com/office/powerpoint/2010/main" val="68021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517734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10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484</Words>
  <Application>Microsoft Macintosh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CSCM10: Presentation</vt:lpstr>
      <vt:lpstr>Contents</vt:lpstr>
      <vt:lpstr>Motivation</vt:lpstr>
      <vt:lpstr>Motivation</vt:lpstr>
      <vt:lpstr>Contents</vt:lpstr>
      <vt:lpstr>Background Information</vt:lpstr>
      <vt:lpstr>Background Information</vt:lpstr>
      <vt:lpstr>Background Information</vt:lpstr>
      <vt:lpstr>Contents</vt:lpstr>
      <vt:lpstr>Aims of the Project</vt:lpstr>
      <vt:lpstr>Contents</vt:lpstr>
      <vt:lpstr>Steps for the Project</vt:lpstr>
      <vt:lpstr>Contents</vt:lpstr>
      <vt:lpstr>Current First Steps</vt:lpstr>
      <vt:lpstr>Current First Steps</vt:lpstr>
      <vt:lpstr>Current First Steps</vt:lpstr>
      <vt:lpstr>Contents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CSCM10: Presentation</dc:title>
  <dc:creator>m11264</dc:creator>
  <cp:lastModifiedBy>m11264</cp:lastModifiedBy>
  <cp:revision>18</cp:revision>
  <dcterms:created xsi:type="dcterms:W3CDTF">2020-03-06T19:10:24Z</dcterms:created>
  <dcterms:modified xsi:type="dcterms:W3CDTF">2020-03-15T20:43:23Z</dcterms:modified>
</cp:coreProperties>
</file>